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custDataLst>
    <p:tags r:id="rId12"/>
  </p:custDataLst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4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6DDB-61AF-42F0-9B62-B0AC923EAD1D}" type="datetimeFigureOut">
              <a:rPr lang="hr-HR" smtClean="0"/>
              <a:t>10.1.2016.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B3B8D0A-5F09-4CF2-8357-442816A4C6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34780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6DDB-61AF-42F0-9B62-B0AC923EAD1D}" type="datetimeFigureOut">
              <a:rPr lang="hr-HR" smtClean="0"/>
              <a:t>10.1.2016.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B3B8D0A-5F09-4CF2-8357-442816A4C6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7565270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6DDB-61AF-42F0-9B62-B0AC923EAD1D}" type="datetimeFigureOut">
              <a:rPr lang="hr-HR" smtClean="0"/>
              <a:t>10.1.2016.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B3B8D0A-5F09-4CF2-8357-442816A4C652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1676405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6DDB-61AF-42F0-9B62-B0AC923EAD1D}" type="datetimeFigureOut">
              <a:rPr lang="hr-HR" smtClean="0"/>
              <a:t>10.1.2016.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B3B8D0A-5F09-4CF2-8357-442816A4C6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37225646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6DDB-61AF-42F0-9B62-B0AC923EAD1D}" type="datetimeFigureOut">
              <a:rPr lang="hr-HR" smtClean="0"/>
              <a:t>10.1.2016.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B3B8D0A-5F09-4CF2-8357-442816A4C652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9314195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6DDB-61AF-42F0-9B62-B0AC923EAD1D}" type="datetimeFigureOut">
              <a:rPr lang="hr-HR" smtClean="0"/>
              <a:t>10.1.2016.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B3B8D0A-5F09-4CF2-8357-442816A4C6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7523043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6DDB-61AF-42F0-9B62-B0AC923EAD1D}" type="datetimeFigureOut">
              <a:rPr lang="hr-HR" smtClean="0"/>
              <a:t>10.1.2016.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8D0A-5F09-4CF2-8357-442816A4C6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8800679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6DDB-61AF-42F0-9B62-B0AC923EAD1D}" type="datetimeFigureOut">
              <a:rPr lang="hr-HR" smtClean="0"/>
              <a:t>10.1.2016.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8D0A-5F09-4CF2-8357-442816A4C6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0109901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6DDB-61AF-42F0-9B62-B0AC923EAD1D}" type="datetimeFigureOut">
              <a:rPr lang="hr-HR" smtClean="0"/>
              <a:t>10.1.2016.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8D0A-5F09-4CF2-8357-442816A4C6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68466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6DDB-61AF-42F0-9B62-B0AC923EAD1D}" type="datetimeFigureOut">
              <a:rPr lang="hr-HR" smtClean="0"/>
              <a:t>10.1.2016.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B3B8D0A-5F09-4CF2-8357-442816A4C6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8672356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6DDB-61AF-42F0-9B62-B0AC923EAD1D}" type="datetimeFigureOut">
              <a:rPr lang="hr-HR" smtClean="0"/>
              <a:t>10.1.2016.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B3B8D0A-5F09-4CF2-8357-442816A4C6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8292436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6DDB-61AF-42F0-9B62-B0AC923EAD1D}" type="datetimeFigureOut">
              <a:rPr lang="hr-HR" smtClean="0"/>
              <a:t>10.1.2016.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B3B8D0A-5F09-4CF2-8357-442816A4C6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91456213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6DDB-61AF-42F0-9B62-B0AC923EAD1D}" type="datetimeFigureOut">
              <a:rPr lang="hr-HR" smtClean="0"/>
              <a:t>10.1.2016.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8D0A-5F09-4CF2-8357-442816A4C6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2850881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6DDB-61AF-42F0-9B62-B0AC923EAD1D}" type="datetimeFigureOut">
              <a:rPr lang="hr-HR" smtClean="0"/>
              <a:t>10.1.2016.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8D0A-5F09-4CF2-8357-442816A4C6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72273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6DDB-61AF-42F0-9B62-B0AC923EAD1D}" type="datetimeFigureOut">
              <a:rPr lang="hr-HR" smtClean="0"/>
              <a:t>10.1.2016.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8D0A-5F09-4CF2-8357-442816A4C6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88425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6DDB-61AF-42F0-9B62-B0AC923EAD1D}" type="datetimeFigureOut">
              <a:rPr lang="hr-HR" smtClean="0"/>
              <a:t>10.1.2016.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B3B8D0A-5F09-4CF2-8357-442816A4C6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24815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96DDB-61AF-42F0-9B62-B0AC923EAD1D}" type="datetimeFigureOut">
              <a:rPr lang="hr-HR" smtClean="0"/>
              <a:t>10.1.2016.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B3B8D0A-5F09-4CF2-8357-442816A4C6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538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Ep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63496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gallery.urc.ac.ru/en/exhibitions/russia/middle/129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4042" y="1800604"/>
            <a:ext cx="3259755" cy="450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-568172" y="1181884"/>
            <a:ext cx="1178066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lnSpc>
                <a:spcPct val="150000"/>
              </a:lnSpc>
              <a:spcAft>
                <a:spcPts val="0"/>
              </a:spcAft>
            </a:pPr>
            <a:r>
              <a:rPr lang="hr-HR" sz="2000" b="1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-BoldMT"/>
              </a:rPr>
              <a:t>ustaljeni epiteti</a:t>
            </a:r>
            <a:r>
              <a:rPr lang="hr-HR" sz="2000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-BoldMT"/>
              </a:rPr>
              <a:t> </a:t>
            </a:r>
            <a:r>
              <a:rPr lang="hr-HR" sz="2000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MT"/>
              </a:rPr>
              <a:t>– neki se epiteti stalno ponavljaju uz određene imenice (npr. bjeloruka Hera, daljnometni streljač Apolon)</a:t>
            </a:r>
          </a:p>
          <a:p>
            <a:pPr lvl="2">
              <a:lnSpc>
                <a:spcPct val="150000"/>
              </a:lnSpc>
              <a:spcAft>
                <a:spcPts val="0"/>
              </a:spcAft>
            </a:pPr>
            <a:endParaRPr lang="hr-HR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50000"/>
              </a:lnSpc>
              <a:spcAft>
                <a:spcPts val="0"/>
              </a:spcAft>
            </a:pPr>
            <a:r>
              <a:rPr lang="hr-HR" sz="2000" b="1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-BoldMT"/>
              </a:rPr>
              <a:t>perifraze</a:t>
            </a:r>
            <a:r>
              <a:rPr lang="hr-HR" sz="2000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-BoldMT"/>
              </a:rPr>
              <a:t> </a:t>
            </a:r>
            <a:r>
              <a:rPr lang="hr-HR" sz="2000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MT"/>
              </a:rPr>
              <a:t>– stilske figure koje se sastoje u tome da se neki obični pojam </a:t>
            </a:r>
          </a:p>
          <a:p>
            <a:pPr lvl="2">
              <a:lnSpc>
                <a:spcPct val="150000"/>
              </a:lnSpc>
              <a:spcAft>
                <a:spcPts val="0"/>
              </a:spcAft>
            </a:pPr>
            <a:r>
              <a:rPr lang="hr-HR" sz="2000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MT"/>
              </a:rPr>
              <a:t>izražava širim, opisnim izričajem, npr. perifraza za Apolona - Zeusov i Letin sin</a:t>
            </a:r>
          </a:p>
          <a:p>
            <a:pPr lvl="2">
              <a:lnSpc>
                <a:spcPct val="150000"/>
              </a:lnSpc>
              <a:spcAft>
                <a:spcPts val="0"/>
              </a:spcAft>
            </a:pPr>
            <a:endParaRPr lang="hr-HR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50000"/>
              </a:lnSpc>
              <a:spcAft>
                <a:spcPts val="0"/>
              </a:spcAft>
            </a:pPr>
            <a:r>
              <a:rPr lang="hr-HR" sz="2000" b="1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-BoldMT"/>
              </a:rPr>
              <a:t>poredbe i ponavljanja – </a:t>
            </a:r>
            <a:r>
              <a:rPr lang="hr-HR" sz="2000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-BoldMT"/>
              </a:rPr>
              <a:t>usporavaju radnju (retardacija)</a:t>
            </a:r>
          </a:p>
          <a:p>
            <a:pPr lvl="2">
              <a:lnSpc>
                <a:spcPct val="150000"/>
              </a:lnSpc>
              <a:spcAft>
                <a:spcPts val="0"/>
              </a:spcAft>
            </a:pPr>
            <a:endParaRPr lang="hr-HR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50000"/>
              </a:lnSpc>
              <a:spcAft>
                <a:spcPts val="0"/>
              </a:spcAft>
            </a:pPr>
            <a:r>
              <a:rPr lang="hr-HR" sz="2000" b="1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-BoldMT"/>
              </a:rPr>
              <a:t>digresije </a:t>
            </a:r>
            <a:r>
              <a:rPr lang="hr-HR" sz="2000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-BoldMT"/>
              </a:rPr>
              <a:t>– npr</a:t>
            </a:r>
            <a:r>
              <a:rPr lang="hr-HR" sz="2000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MT"/>
              </a:rPr>
              <a:t>. ljubavni prizori između Parisa i Helene ili Zeusa i Here, </a:t>
            </a:r>
          </a:p>
          <a:p>
            <a:pPr lvl="2">
              <a:lnSpc>
                <a:spcPct val="150000"/>
              </a:lnSpc>
              <a:spcAft>
                <a:spcPts val="0"/>
              </a:spcAft>
            </a:pPr>
            <a:r>
              <a:rPr lang="hr-HR" sz="2000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MT"/>
              </a:rPr>
              <a:t>rastanak Hektora i Andromahe</a:t>
            </a:r>
            <a:r>
              <a:rPr lang="hr-HR" sz="2000" u="sng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MT"/>
              </a:rPr>
              <a:t> </a:t>
            </a:r>
            <a:endParaRPr lang="hr-H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0432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opširno pripovijedanje o povijesnim ili društvenim događajima s mnogo pojedinosti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č</a:t>
            </a:r>
            <a:r>
              <a:rPr lang="hr-HR" dirty="0" smtClean="0"/>
              <a:t>esto prikazuje sudbinske događaje nekog naroda (ratove, doživljaje nacionalnih junaka, utemeljenje države...) – nacionalna određenost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874325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192387" y="2894804"/>
            <a:ext cx="5336717" cy="101566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91440" tIns="45720" rIns="91440" bIns="45720">
            <a:spAutoFit/>
            <a:sp3d extrusionH="57150">
              <a:bevelT w="38100" h="38100"/>
            </a:sp3d>
          </a:bodyPr>
          <a:lstStyle/>
          <a:p>
            <a:pPr algn="ctr"/>
            <a:r>
              <a:rPr lang="hr-HR" sz="6000" dirty="0" smtClean="0">
                <a:ln w="0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Homer, Ilijada</a:t>
            </a:r>
            <a:endParaRPr lang="hr-HR" sz="6000" dirty="0">
              <a:ln w="0">
                <a:solidFill>
                  <a:schemeClr val="tx1"/>
                </a:solidFill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540907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hr-HR" sz="4800" dirty="0" smtClean="0"/>
              <a:t>Homer</a:t>
            </a:r>
            <a:endParaRPr lang="hr-HR" sz="4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516317"/>
            <a:ext cx="5495544" cy="4262436"/>
          </a:xfrm>
        </p:spPr>
        <p:txBody>
          <a:bodyPr>
            <a:noAutofit/>
          </a:bodyPr>
          <a:lstStyle/>
          <a:p>
            <a:pPr marL="457200" lvl="0" indent="-457200">
              <a:buFont typeface="Symbol" panose="05050102010706020507" pitchFamily="18" charset="2"/>
              <a:buChar char="®"/>
            </a:pPr>
            <a:r>
              <a:rPr lang="hr-HR" sz="2800" dirty="0" smtClean="0"/>
              <a:t>najstariji grčki pjesnik kojemu se pripisuje autorstvo epova Ilijada i Odiseja</a:t>
            </a:r>
          </a:p>
          <a:p>
            <a:pPr marL="457200" lvl="0" indent="-457200">
              <a:buFont typeface="Symbol" panose="05050102010706020507" pitchFamily="18" charset="2"/>
              <a:buChar char="®"/>
            </a:pPr>
            <a:r>
              <a:rPr lang="hr-HR" sz="2800" dirty="0" smtClean="0"/>
              <a:t>ne postoji ni jedan pouzdan podatak – predaja kaže da je bio slijep i da je živio skitalačkim načinom života</a:t>
            </a:r>
          </a:p>
          <a:p>
            <a:endParaRPr lang="hr-HR" sz="2800" dirty="0"/>
          </a:p>
        </p:txBody>
      </p:sp>
      <p:pic>
        <p:nvPicPr>
          <p:cNvPr id="1030" name="Picture 6" descr="http://nova-akropola.com/wp-content/uploads/2015/01/hom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032" y="772319"/>
            <a:ext cx="3286125" cy="4762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84158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199"/>
            <a:ext cx="6342247" cy="1779973"/>
          </a:xfrm>
        </p:spPr>
        <p:txBody>
          <a:bodyPr>
            <a:normAutofit/>
          </a:bodyPr>
          <a:lstStyle/>
          <a:p>
            <a:r>
              <a:rPr lang="hr-HR" b="1" dirty="0" smtClean="0"/>
              <a:t>		</a:t>
            </a:r>
            <a:r>
              <a:rPr lang="hr-HR" sz="2800" b="1" dirty="0" smtClean="0"/>
              <a:t>Homersko pitanje</a:t>
            </a:r>
            <a:br>
              <a:rPr lang="hr-HR" sz="2800" b="1" dirty="0" smtClean="0"/>
            </a:b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sz="3100" dirty="0" smtClean="0"/>
              <a:t>Jesu li Ilijada i Odiseja u cijelosti djelo jednog čovjeka?</a:t>
            </a:r>
            <a:endParaRPr lang="hr-HR" sz="3100" dirty="0"/>
          </a:p>
        </p:txBody>
      </p:sp>
      <p:pic>
        <p:nvPicPr>
          <p:cNvPr id="2050" name="Picture 2" descr="https://upload.wikimedia.org/wikipedia/commons/thumb/6/63/Homer_by_Philippe-Laurent_Roland_(Louvre_2004_134_cor).jpg/576px-Homer_by_Philippe-Laurent_Roland_(Louvre_2004_134_cor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611" y="1249356"/>
            <a:ext cx="2926080" cy="3901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395" y="2800581"/>
            <a:ext cx="8942256" cy="2350215"/>
          </a:xfrm>
        </p:spPr>
        <p:txBody>
          <a:bodyPr>
            <a:normAutofit fontScale="92500" lnSpcReduction="20000"/>
          </a:bodyPr>
          <a:lstStyle/>
          <a:p>
            <a:r>
              <a:rPr lang="hr-HR" sz="2000" dirty="0" smtClean="0"/>
              <a:t>unitaristi </a:t>
            </a:r>
            <a:r>
              <a:rPr lang="hr-HR" sz="2000" dirty="0"/>
              <a:t>– DA – dokaz – dosljedno provođenje karaktera likova, </a:t>
            </a:r>
            <a:r>
              <a:rPr lang="hr-HR" sz="2000" dirty="0" smtClean="0"/>
              <a:t>jedinstvo </a:t>
            </a:r>
            <a:r>
              <a:rPr lang="hr-HR" sz="2000" dirty="0"/>
              <a:t>radnje</a:t>
            </a:r>
          </a:p>
          <a:p>
            <a:endParaRPr lang="hr-HR" sz="2000" dirty="0" smtClean="0"/>
          </a:p>
          <a:p>
            <a:r>
              <a:rPr lang="hr-HR" sz="2000" dirty="0" smtClean="0"/>
              <a:t>analitičari </a:t>
            </a:r>
            <a:r>
              <a:rPr lang="hr-HR" sz="2000" dirty="0"/>
              <a:t>– NE – više je autora pisalo epove, dokaz- nedosljednost pojedinih dijelova</a:t>
            </a:r>
          </a:p>
          <a:p>
            <a:endParaRPr lang="hr-HR" sz="2000" dirty="0" smtClean="0"/>
          </a:p>
          <a:p>
            <a:r>
              <a:rPr lang="hr-HR" sz="2000" dirty="0" smtClean="0"/>
              <a:t>neounitaristi </a:t>
            </a:r>
            <a:r>
              <a:rPr lang="hr-HR" sz="2000" dirty="0"/>
              <a:t>– Homer je napisao Ilijadu, Odiseju netko drugi</a:t>
            </a:r>
          </a:p>
          <a:p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40142542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dirty="0" smtClean="0"/>
              <a:t>Ilijada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19948" y="1813560"/>
            <a:ext cx="8915400" cy="3777622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Constantia" panose="02030602050306030303" pitchFamily="18" charset="0"/>
              <a:buChar char="-"/>
            </a:pPr>
            <a:r>
              <a:rPr lang="hr-HR" sz="2000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spjev/ep od 24 pjevanja </a:t>
            </a:r>
            <a:endParaRPr lang="hr-HR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Constantia" panose="02030602050306030303" pitchFamily="18" charset="0"/>
              <a:buChar char="-"/>
            </a:pPr>
            <a:r>
              <a:rPr lang="hr-HR" sz="2000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 je vjerojatno nastao u 8.st. pr. Krista</a:t>
            </a:r>
            <a:endParaRPr lang="hr-HR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Constantia" panose="02030602050306030303" pitchFamily="18" charset="0"/>
              <a:buChar char="-"/>
            </a:pPr>
            <a:r>
              <a:rPr lang="hr-HR" sz="2000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govori o zadnjih pedesetak dana desetogodišnjeg rata između Ahejaca i Trojanaca</a:t>
            </a:r>
            <a:endParaRPr lang="hr-HR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76275">
              <a:lnSpc>
                <a:spcPct val="150000"/>
              </a:lnSpc>
              <a:spcAft>
                <a:spcPts val="0"/>
              </a:spcAft>
            </a:pPr>
            <a:r>
              <a:rPr lang="hr-HR" sz="2000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Ahejci – </a:t>
            </a:r>
            <a:r>
              <a:rPr lang="hr-HR" sz="2000" i="1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Menelaj, Agamemnon, Ahilej</a:t>
            </a:r>
            <a:r>
              <a:rPr lang="hr-HR" sz="2000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(tesalski kralj)</a:t>
            </a:r>
            <a:endParaRPr lang="hr-HR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76275">
              <a:lnSpc>
                <a:spcPct val="150000"/>
              </a:lnSpc>
              <a:spcAft>
                <a:spcPts val="0"/>
              </a:spcAft>
            </a:pPr>
            <a:r>
              <a:rPr lang="hr-HR" sz="2000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Trojanci – </a:t>
            </a:r>
            <a:r>
              <a:rPr lang="hr-HR" sz="2000" i="1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trojanski kralj Prijam i njegovi sinovi Hektor i Paris</a:t>
            </a:r>
            <a:endParaRPr lang="hr-HR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42323038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Stilska obilježja Ilijade</a:t>
            </a:r>
            <a:endParaRPr lang="hr-H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853055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9788" y="457200"/>
            <a:ext cx="4433548" cy="1600200"/>
          </a:xfrm>
        </p:spPr>
        <p:txBody>
          <a:bodyPr/>
          <a:lstStyle/>
          <a:p>
            <a:r>
              <a:rPr lang="hr-HR" b="1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-BoldMT"/>
              </a:rPr>
              <a:t>in medias res</a:t>
            </a:r>
            <a:r>
              <a:rPr lang="hr-HR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-BoldMT"/>
              </a:rPr>
              <a:t> </a:t>
            </a:r>
            <a:br>
              <a:rPr lang="hr-HR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-BoldMT"/>
              </a:rPr>
            </a:br>
            <a:r>
              <a:rPr lang="hr-HR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MT"/>
              </a:rPr>
              <a:t>(lat. u središte zbivanja)</a:t>
            </a:r>
            <a:endParaRPr lang="hr-HR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839788" y="2322297"/>
            <a:ext cx="8915400" cy="493712"/>
          </a:xfrm>
        </p:spPr>
        <p:txBody>
          <a:bodyPr>
            <a:normAutofit/>
          </a:bodyPr>
          <a:lstStyle/>
          <a:p>
            <a:pPr marL="0" lvl="2">
              <a:spcBef>
                <a:spcPts val="1000"/>
              </a:spcBef>
            </a:pPr>
            <a:r>
              <a:rPr lang="hr-HR" sz="2000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MT"/>
              </a:rPr>
              <a:t>pisac nas izravno uključuje u samo središte događaja </a:t>
            </a:r>
            <a:endParaRPr lang="hr-HR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800" dirty="0"/>
          </a:p>
        </p:txBody>
      </p:sp>
      <p:pic>
        <p:nvPicPr>
          <p:cNvPr id="4098" name="Picture 2" descr="https://tehno5.files.wordpress.com/2011/04/4hektor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02" b="19302"/>
          <a:stretch>
            <a:fillRect/>
          </a:stretch>
        </p:blipFill>
        <p:spPr bwMode="auto">
          <a:xfrm>
            <a:off x="1621545" y="2816009"/>
            <a:ext cx="8915400" cy="38549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4991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-BoldMT"/>
              </a:rPr>
              <a:t>invokacija</a:t>
            </a:r>
            <a:r>
              <a:rPr lang="hr-HR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-BoldMT"/>
              </a:rPr>
              <a:t> 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42517" y="980635"/>
            <a:ext cx="6756755" cy="4873625"/>
          </a:xfrm>
        </p:spPr>
        <p:txBody>
          <a:bodyPr>
            <a:normAutofit/>
          </a:bodyPr>
          <a:lstStyle/>
          <a:p>
            <a:pPr marL="201930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i="1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MT"/>
              </a:rPr>
              <a:t>Srdžbu, </a:t>
            </a:r>
            <a:r>
              <a:rPr lang="hr-HR" b="1" i="1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MT"/>
              </a:rPr>
              <a:t>boginjo</a:t>
            </a:r>
            <a:r>
              <a:rPr lang="hr-HR" i="1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MT"/>
              </a:rPr>
              <a:t>, pjevaj Ahileja, Peleju sina</a:t>
            </a:r>
            <a:endParaRPr lang="hr-HR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1930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i="1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MT"/>
              </a:rPr>
              <a:t> Pogubnu, koja zada Ahejcima bezbrojne jade,</a:t>
            </a:r>
            <a:endParaRPr lang="hr-HR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1930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i="1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MT"/>
              </a:rPr>
              <a:t> Snažne je duše mnogih junaka poslala ona</a:t>
            </a:r>
            <a:endParaRPr lang="hr-HR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1930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i="1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MT"/>
              </a:rPr>
              <a:t> k Hadu, a njih je same učinila, da budu plijen</a:t>
            </a:r>
            <a:endParaRPr lang="hr-HR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1803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i="1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MT"/>
              </a:rPr>
              <a:t> Psima i pticama svima,i tako se Zeusova volja</a:t>
            </a:r>
            <a:endParaRPr lang="hr-HR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1803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i="1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MT"/>
              </a:rPr>
              <a:t> Vršila,od kad se ono razdvojio u svađi bio</a:t>
            </a:r>
            <a:endParaRPr lang="hr-HR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1803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r-HR" i="1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MT"/>
              </a:rPr>
              <a:t> Atrejev</a:t>
            </a:r>
            <a:r>
              <a:rPr lang="hr-HR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MT"/>
              </a:rPr>
              <a:t> </a:t>
            </a:r>
            <a:r>
              <a:rPr lang="hr-HR" i="1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MT"/>
              </a:rPr>
              <a:t>sin, junacima kralj, s Ahilejem divnim.</a:t>
            </a:r>
            <a:endParaRPr lang="hr-HR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pic>
        <p:nvPicPr>
          <p:cNvPr id="5122" name="Picture 2" descr="http://www.znanje.org/i/i25/05iv06/05iv0628/Grcka%20mitologija/Niza%20bozanstva/Muze/Muze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712" b="100000" l="0" r="100000">
                        <a14:foregroundMark x1="434" y1="35864" x2="55572" y2="6021"/>
                        <a14:foregroundMark x1="55716" y1="6021" x2="99711" y2="18325"/>
                        <a14:foregroundMark x1="77713" y1="12565" x2="48915" y2="9686"/>
                        <a14:foregroundMark x1="49928" y1="9162" x2="49928" y2="9162"/>
                      </a14:backgroundRemoval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77" y="2910054"/>
            <a:ext cx="6581775" cy="36385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2">
              <a:spcBef>
                <a:spcPts val="1000"/>
              </a:spcBef>
            </a:pPr>
            <a:r>
              <a:rPr lang="hr-HR" sz="2000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MT"/>
              </a:rPr>
              <a:t>zazivanje bogova i muza u pomoć pri pisanju epa</a:t>
            </a:r>
            <a:endParaRPr lang="hr-HR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708853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43aaa5b91854f12d33ec18fddfff1f8931dc0"/>
</p:tagLst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</TotalTime>
  <Words>320</Words>
  <Application>Microsoft Office PowerPoint</Application>
  <PresentationFormat>Widescreen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Aharoni</vt:lpstr>
      <vt:lpstr>Arial</vt:lpstr>
      <vt:lpstr>Arial-BoldMT</vt:lpstr>
      <vt:lpstr>ArialMT</vt:lpstr>
      <vt:lpstr>Calibri</vt:lpstr>
      <vt:lpstr>Cambria</vt:lpstr>
      <vt:lpstr>Century Gothic</vt:lpstr>
      <vt:lpstr>Constantia</vt:lpstr>
      <vt:lpstr>Symbol</vt:lpstr>
      <vt:lpstr>Times New Roman</vt:lpstr>
      <vt:lpstr>Wingdings 3</vt:lpstr>
      <vt:lpstr>Wisp</vt:lpstr>
      <vt:lpstr> Ep</vt:lpstr>
      <vt:lpstr>PowerPoint Presentation</vt:lpstr>
      <vt:lpstr>PowerPoint Presentation</vt:lpstr>
      <vt:lpstr>Homer</vt:lpstr>
      <vt:lpstr>  Homersko pitanje  Jesu li Ilijada i Odiseja u cijelosti djelo jednog čovjeka?</vt:lpstr>
      <vt:lpstr>Ilijada</vt:lpstr>
      <vt:lpstr>Stilska obilježja Ilijade</vt:lpstr>
      <vt:lpstr>in medias res  (lat. u središte zbivanja)</vt:lpstr>
      <vt:lpstr>invokacija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Ep</dc:title>
  <dc:creator>đurđa</dc:creator>
  <cp:lastModifiedBy>đurđa</cp:lastModifiedBy>
  <cp:revision>3</cp:revision>
  <dcterms:created xsi:type="dcterms:W3CDTF">2016-01-10T19:18:26Z</dcterms:created>
  <dcterms:modified xsi:type="dcterms:W3CDTF">2016-01-10T20:13:37Z</dcterms:modified>
</cp:coreProperties>
</file>