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57" r:id="rId20"/>
    <p:sldId id="25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2" y="-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FBCB38-B5AA-4AE5-97E0-7D139C2FC77C}" type="datetimeFigureOut">
              <a:rPr lang="sr-Latn-CS" smtClean="0"/>
              <a:t>14.5.2010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D0E4FE-421E-45F9-A495-5FDB9512E530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C9328F-68EB-4C1F-90A4-BFACE73674B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F8ADB2-8240-466C-8609-DE5B38F39BA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ACD980-464B-4362-A1CD-03CF2243EE3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6993D7-5016-4470-9E57-E58FD39D3C4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7203EE-093F-4546-B3F9-58C551CEC0E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BF3E58-F899-4FF6-A90E-BEEC3800851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C4825C-4211-4E05-8885-22EF81079D3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6C32B8-6654-49A7-9F04-248FA836492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17323F-79ED-4B5A-8AD3-AA2BA223638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AEBB38-3E38-4CB3-81E6-78A519BC985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A5229D-8076-4BC5-B7C7-5DA55F6DA0B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918788-535B-473F-A2A4-933F6703A66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7214A6-1E2B-49B5-919A-9C58D46F97F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08CA96-3FBC-4802-B96B-64FD5E89465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3E1DB7-9888-4C78-9ECD-33D0FFD6AE3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48FD0B-035B-4119-8760-F231AE1F6AB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E23F06-E5AB-492D-9AAC-AA821E2D24F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36BBE9-AB1E-4C37-992A-47DCAA2B017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04E9E8-6D22-4648-8652-83B97B5AE2F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114800" y="457200"/>
            <a:ext cx="4572000" cy="5668963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vi-VN" dirty="0" smtClean="0"/>
              <a:t>Stari Slaveni su vjerovali da grmljavina nastaje kada siloviti Perun izleti iz svojih dvora u kočiji. Vjerovalo se je da se pojavljuje u proljeće kako bi donio kišu, učinio zemlju plodnom, otjerao oblake i donio sunčevu svjetlost. On ispaljuje svoje munje na Velesa tj. šalje kišu na Zemlju te time donosi plodnost. Perunovo magično oružje su strijele (munje).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vi-VN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vi-VN" dirty="0" smtClean="0"/>
              <a:t>Perun nije samo donosioc plodnosti, on je i ratničko božanstvo kojemu su </a:t>
            </a:r>
            <a:r>
              <a:rPr lang="vi-VN" dirty="0" smtClean="0"/>
              <a:t>prin</a:t>
            </a:r>
            <a:r>
              <a:rPr lang="hr-HR" dirty="0" smtClean="0"/>
              <a:t>o</a:t>
            </a:r>
            <a:r>
              <a:rPr lang="vi-VN" dirty="0" smtClean="0"/>
              <a:t>š</a:t>
            </a:r>
            <a:r>
              <a:rPr lang="hr-HR" dirty="0" smtClean="0"/>
              <a:t>e</a:t>
            </a:r>
            <a:r>
              <a:rPr lang="vi-VN" dirty="0" smtClean="0"/>
              <a:t>ne </a:t>
            </a:r>
            <a:r>
              <a:rPr lang="vi-VN" dirty="0" smtClean="0"/>
              <a:t>biljne i životinjske žrtve i donošen ratni plijen. </a:t>
            </a:r>
            <a:r>
              <a:rPr lang="vi-VN" dirty="0" smtClean="0"/>
              <a:t>Vjerovalo se da je on taj koji uništava neprijateljske zemlje tučom.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762000"/>
            <a:ext cx="3527425" cy="5287963"/>
          </a:xfr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/>
            </a:r>
            <a:br>
              <a:rPr lang="hr-HR" dirty="0" smtClean="0"/>
            </a:br>
            <a:r>
              <a:rPr lang="vi-VN" dirty="0" smtClean="0"/>
              <a:t>MOKOŠ </a:t>
            </a:r>
            <a:br>
              <a:rPr lang="vi-VN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876800" cy="52578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vi-VN" dirty="0" smtClean="0">
                <a:latin typeface="+mj-lt"/>
              </a:rPr>
              <a:t>Povezivana je s prirodnim ženskim poslovima posebno predenjem. </a:t>
            </a:r>
            <a:endParaRPr lang="hr-HR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vi-VN" dirty="0" smtClean="0">
                <a:latin typeface="+mj-lt"/>
              </a:rPr>
              <a:t>Žensko božanstvo, boginja plodnost, zaštitnica žena. </a:t>
            </a:r>
            <a:endParaRPr lang="hr-HR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vi-VN" dirty="0" smtClean="0">
                <a:latin typeface="+mj-lt"/>
              </a:rPr>
              <a:t>Ona striže ovce i prede vunu. Luta maskirana kao žena i posjećuje kuće obavljajući kućne poslove. Noću se ostavlja pramen vune kao ponuda Mokoši. Smatra se da je u početku imala ulogu kućnog duha. Mokoš je tamna kao što je i c</a:t>
            </a:r>
            <a:r>
              <a:rPr lang="hr-HR" dirty="0" smtClean="0">
                <a:latin typeface="+mj-lt"/>
              </a:rPr>
              <a:t>r</a:t>
            </a:r>
            <a:r>
              <a:rPr lang="vi-VN" dirty="0" smtClean="0">
                <a:latin typeface="+mj-lt"/>
              </a:rPr>
              <a:t>na plodna zemlja.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latin typeface="+mj-lt"/>
            </a:endParaRPr>
          </a:p>
        </p:txBody>
      </p:sp>
      <p:pic>
        <p:nvPicPr>
          <p:cNvPr id="1638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519738" y="2338388"/>
            <a:ext cx="2295525" cy="3048000"/>
          </a:xfr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vi-VN" smtClean="0"/>
              <a:t>DABOG-DAJBOG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vi-VN" dirty="0" smtClean="0">
                <a:latin typeface="+mj-lt"/>
              </a:rPr>
              <a:t>Svarogov sin, on je bog- sunce, gospodar zemlje. To je bog rata, plodan bog, bog koji daje bogatstvo, bog vratar podzemnog svijeta, bog dragih metala, bog rudnika. </a:t>
            </a:r>
            <a:endParaRPr lang="hr-HR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vi-VN" dirty="0" smtClean="0">
                <a:latin typeface="+mj-lt"/>
              </a:rPr>
              <a:t>U legendama često se pojavljuje u obliku hromog vuka</a:t>
            </a:r>
            <a:r>
              <a:rPr lang="hr-HR" dirty="0" smtClean="0">
                <a:latin typeface="+mj-lt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vi-VN" dirty="0" smtClean="0">
                <a:latin typeface="+mj-lt"/>
              </a:rPr>
              <a:t> Pojavom kršćanstva pretvoren je u Sotonu. U nekim legendama Dabog je gospodar zemlje, protivnik božji, "car na zemlji".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1741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14938" y="1719263"/>
            <a:ext cx="2905125" cy="4286250"/>
          </a:xfr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vi-VN" dirty="0" smtClean="0"/>
              <a:t>TRIGLAV, TROGLAV </a:t>
            </a:r>
            <a:br>
              <a:rPr lang="vi-VN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244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vi-VN" dirty="0" smtClean="0"/>
              <a:t>Troglavi bog ratnik.</a:t>
            </a:r>
            <a:endParaRPr lang="hr-H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vi-VN" dirty="0" smtClean="0"/>
              <a:t> Njegova tri lica su predstavljala nebo, zemlju i podzemni svijet. </a:t>
            </a:r>
            <a:endParaRPr lang="hr-H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vi-VN" dirty="0" smtClean="0"/>
              <a:t>Ime boga Triglava sačuvano je u imenima najviših planina i planinskih vrhova (Troglav</a:t>
            </a:r>
            <a:r>
              <a:rPr lang="hr-HR" dirty="0" smtClean="0"/>
              <a:t>-</a:t>
            </a:r>
            <a:r>
              <a:rPr lang="vi-VN" dirty="0" smtClean="0"/>
              <a:t> vrh na Dinari, Triglav </a:t>
            </a:r>
            <a:r>
              <a:rPr lang="hr-HR" dirty="0" smtClean="0"/>
              <a:t>- </a:t>
            </a:r>
            <a:r>
              <a:rPr lang="vi-VN" dirty="0" smtClean="0"/>
              <a:t>najviši planinski masiv u Sloveniji). Prikazivali su ga kao troglavog idola. </a:t>
            </a:r>
          </a:p>
        </p:txBody>
      </p:sp>
      <p:pic>
        <p:nvPicPr>
          <p:cNvPr id="1843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0" y="2133600"/>
            <a:ext cx="3695700" cy="3581400"/>
          </a:xfr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/>
            </a:r>
            <a:br>
              <a:rPr lang="hr-HR" dirty="0" smtClean="0"/>
            </a:br>
            <a:r>
              <a:rPr lang="vi-VN" dirty="0" smtClean="0"/>
              <a:t>BABA JAGA </a:t>
            </a:r>
            <a:br>
              <a:rPr lang="vi-VN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vi-VN" dirty="0" smtClean="0"/>
              <a:t>Čarobnica koja živi u šumi, u kolibi postavljenoj na kokošje noge. </a:t>
            </a:r>
            <a:endParaRPr lang="hr-H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vi-VN" dirty="0" smtClean="0"/>
              <a:t>Ograda od ljudskih kosti i lubanja okružuje kolibu. Umjesto brave postavila je vilice oštrih zuba, kao ključ joj služi ljudska ruka.</a:t>
            </a:r>
            <a:endParaRPr lang="hr-H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vi-VN" dirty="0" smtClean="0"/>
              <a:t>Baba Jaga proždire ljude. Najčešće je zamišljana kao ružna starica ogromnih grudi, slijepa ili slabog vida.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1946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562600" y="1066800"/>
            <a:ext cx="3090863" cy="4859338"/>
          </a:xfr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vi-VN" dirty="0" smtClean="0"/>
              <a:t>DOMOVOJ </a:t>
            </a:r>
            <a:br>
              <a:rPr lang="vi-VN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8200"/>
            <a:ext cx="4191000" cy="6019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sz="2000" dirty="0" smtClean="0">
                <a:latin typeface="+mj-lt"/>
              </a:rPr>
              <a:t>Kućni duh u mitologiji Istočnih Slavena</a:t>
            </a:r>
            <a:endParaRPr lang="hr-HR" sz="2000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sz="2000" dirty="0" smtClean="0">
                <a:latin typeface="+mj-lt"/>
              </a:rPr>
              <a:t>Bio je malo božanstvo i duh kuće. Često je nazivan djed ili gospodar kuće</a:t>
            </a:r>
            <a:r>
              <a:rPr lang="hr-HR" sz="2000" dirty="0" smtClean="0">
                <a:latin typeface="+mj-lt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sz="2000" dirty="0" smtClean="0">
                <a:latin typeface="+mj-lt"/>
              </a:rPr>
              <a:t> U legendama se pojavljuje u liku malog dlakavog starca, ponekad ima rep i rogove. </a:t>
            </a:r>
            <a:r>
              <a:rPr lang="vi-VN" sz="2000" dirty="0" smtClean="0">
                <a:latin typeface="+mj-lt"/>
              </a:rPr>
              <a:t>Mogao je uzeti lik mačke, psa, krave, a </a:t>
            </a:r>
            <a:r>
              <a:rPr lang="vi-VN" sz="2000" dirty="0" smtClean="0">
                <a:latin typeface="+mj-lt"/>
              </a:rPr>
              <a:t>rjeđe </a:t>
            </a:r>
            <a:r>
              <a:rPr lang="vi-VN" sz="2000" dirty="0" smtClean="0">
                <a:latin typeface="+mj-lt"/>
              </a:rPr>
              <a:t>u zmije i žabe.</a:t>
            </a:r>
            <a:endParaRPr lang="hr-HR" sz="2000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sz="2000" dirty="0" smtClean="0">
                <a:latin typeface="+mj-lt"/>
              </a:rPr>
              <a:t> Brine se o blagodati kuće, posebno o stoci što ga povezuje s bogom Velesom. Često se u kući mogao čuti Domovojev glas koji je zvučao kao jecaj, inače je bio blag i umir</a:t>
            </a:r>
            <a:r>
              <a:rPr lang="hr-HR" sz="2000" dirty="0" smtClean="0">
                <a:latin typeface="+mj-lt"/>
              </a:rPr>
              <a:t>u</a:t>
            </a:r>
            <a:r>
              <a:rPr lang="vi-VN" sz="2000" dirty="0" smtClean="0">
                <a:latin typeface="+mj-lt"/>
              </a:rPr>
              <a:t>juć. </a:t>
            </a:r>
            <a:endParaRPr lang="hr-HR" sz="2000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sz="2000" dirty="0" smtClean="0">
                <a:latin typeface="+mj-lt"/>
              </a:rPr>
              <a:t>Opasno je bilo da ga ukućani vide. Raznim znakovima nagovještava nedaće i smrt. </a:t>
            </a:r>
            <a:endParaRPr lang="hr-HR" sz="2000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>
              <a:latin typeface="+mj-lt"/>
            </a:endParaRPr>
          </a:p>
        </p:txBody>
      </p:sp>
      <p:pic>
        <p:nvPicPr>
          <p:cNvPr id="2048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562600" y="1295400"/>
            <a:ext cx="2919413" cy="3708400"/>
          </a:xfr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vi-VN" dirty="0" smtClean="0"/>
              <a:t>JARILO </a:t>
            </a:r>
            <a:br>
              <a:rPr lang="vi-VN" dirty="0" smtClean="0"/>
            </a:br>
            <a:endParaRPr lang="en-US" dirty="0"/>
          </a:p>
        </p:txBody>
      </p:sp>
      <p:sp>
        <p:nvSpPr>
          <p:cNvPr id="2150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vi-VN" smtClean="0"/>
              <a:t>Bog proljetne vegetacije i plodnosti. </a:t>
            </a:r>
            <a:endParaRPr lang="hr-HR" smtClean="0"/>
          </a:p>
          <a:p>
            <a:pPr eaLnBrk="1" hangingPunct="1">
              <a:buFont typeface="Arial" charset="0"/>
              <a:buNone/>
            </a:pPr>
            <a:r>
              <a:rPr lang="vi-VN" smtClean="0"/>
              <a:t>Jarilo je mladić izuzetne ljepote, nosi krunu napravljenu od poljskog cvijeća i svežanj klasja u rukama. </a:t>
            </a:r>
            <a:endParaRPr lang="en-US" smtClean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39625">
            <a:off x="5257800" y="609600"/>
            <a:ext cx="26860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6629400" y="3581400"/>
            <a:ext cx="2381250" cy="3048000"/>
          </a:xfr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vi-VN" dirty="0" smtClean="0"/>
              <a:t>LADA </a:t>
            </a:r>
            <a:br>
              <a:rPr lang="vi-VN" dirty="0" smtClean="0"/>
            </a:br>
            <a:endParaRPr lang="en-US" dirty="0"/>
          </a:p>
        </p:txBody>
      </p:sp>
      <p:sp>
        <p:nvSpPr>
          <p:cNvPr id="2253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vi-VN" smtClean="0"/>
              <a:t>Božica proljeća, ljubavi i ljepote. Živi u drugom svijetu zvanom Irij do proljeća kada se budi noseći sa sobom proljeće. </a:t>
            </a:r>
          </a:p>
          <a:p>
            <a:pPr eaLnBrk="1" hangingPunct="1"/>
            <a:endParaRPr lang="en-US" smtClean="0"/>
          </a:p>
        </p:txBody>
      </p:sp>
      <p:pic>
        <p:nvPicPr>
          <p:cNvPr id="2253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486400" y="1143000"/>
            <a:ext cx="3267075" cy="4319588"/>
          </a:xfr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r-Latn-CS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vi-VN" dirty="0" smtClean="0"/>
              <a:t>CRNOBOG (CRNI BOG)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vi-VN" dirty="0" smtClean="0"/>
              <a:t>božanstvo koje je donosilo nesreću, zli bog, bog tame.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dirty="0" smtClean="0"/>
              <a:t>DANICA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vi-VN" dirty="0" smtClean="0"/>
              <a:t>Svijetla božica sutona. Drevni Slaveni smatrali su je u zaštitnicom ljudskog sna.</a:t>
            </a:r>
            <a:endParaRPr lang="hr-H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dirty="0" smtClean="0"/>
              <a:t>ZORA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vi-VN" dirty="0" smtClean="0"/>
              <a:t>Svijetla božica jutarnjeg svanuća, mira i sloge, jutarnja zvijezda, zaštitnica jutarnjeg rada. Ona daje Suncu snagu. 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vi-VN" dirty="0" smtClean="0"/>
              <a:t>PLEMENITO DRVO ILI STABLO SVJETLOSTI</a:t>
            </a:r>
            <a:br>
              <a:rPr lang="vi-VN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4102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vi-VN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3600" dirty="0" smtClean="0">
                <a:latin typeface="Times New Roman" pitchFamily="18" charset="0"/>
                <a:cs typeface="Times New Roman" pitchFamily="18" charset="0"/>
              </a:rPr>
              <a:t>Stari su Hrvati štovali prirodu</a:t>
            </a:r>
            <a:r>
              <a:rPr lang="vi-VN" sz="35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3500" dirty="0" smtClean="0">
                <a:latin typeface="Times New Roman" pitchFamily="18" charset="0"/>
                <a:cs typeface="Times New Roman" pitchFamily="18" charset="0"/>
              </a:rPr>
              <a:t>Usporedo s kultom vode, vatre, groma i Sunca, razvio se i kult stabla. </a:t>
            </a:r>
            <a:endParaRPr lang="hr-HR" sz="35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r-HR" sz="35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sz="3500" dirty="0" smtClean="0">
                <a:latin typeface="Times New Roman" pitchFamily="18" charset="0"/>
                <a:cs typeface="Times New Roman" pitchFamily="18" charset="0"/>
              </a:rPr>
              <a:t>Kult drevća kod starih Slavena bio je povezan sa štovanjem lipe, hrasta i breze. </a:t>
            </a:r>
            <a:r>
              <a:rPr lang="vi-VN" sz="3500" dirty="0" smtClean="0">
                <a:latin typeface="Times New Roman" pitchFamily="18" charset="0"/>
                <a:cs typeface="Times New Roman" pitchFamily="18" charset="0"/>
              </a:rPr>
              <a:t>Vjerovalo se da se u krošnjama drveća nalaze sjedišta moćnih bogova. </a:t>
            </a:r>
            <a:endParaRPr lang="hr-HR" sz="35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00600" y="1371600"/>
            <a:ext cx="3582988" cy="4525963"/>
          </a:xfr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85800"/>
            <a:ext cx="8728075" cy="579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Staroslavenska mitologija</a:t>
            </a:r>
            <a:endParaRPr lang="en-US" dirty="0"/>
          </a:p>
        </p:txBody>
      </p:sp>
      <p:sp>
        <p:nvSpPr>
          <p:cNvPr id="7172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r-HR" sz="2800" smtClean="0">
                <a:solidFill>
                  <a:schemeClr val="tx1"/>
                </a:solidFill>
              </a:rPr>
              <a:t>U što su vjerovali Hrvati?</a:t>
            </a:r>
            <a:endParaRPr lang="en-US" sz="28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038600" cy="5821363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 smtClean="0"/>
              <a:t>Kult stabala je u glavnom, posljedica vjerovanja da su ljudi postali od stabala odnosno drveta ili da po svojoj smrti produžuju život u njima, ili da su ona sjedišta viših bića. </a:t>
            </a:r>
            <a:endParaRPr lang="hr-H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r-H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 smtClean="0"/>
              <a:t>Bit obožavanja stabla u slavenskom svijetu sastojao se u tome što su Slaveni stabla smatrali sijelom nekog svoga dobrog pokojnika, koji njih štiti</a:t>
            </a:r>
            <a:r>
              <a:rPr lang="vi-VN" dirty="0" smtClean="0"/>
              <a:t>.</a:t>
            </a:r>
            <a:endParaRPr lang="hr-HR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vi-VN" dirty="0" smtClean="0"/>
              <a:t> </a:t>
            </a:r>
            <a:endParaRPr lang="hr-HR" dirty="0" smtClean="0"/>
          </a:p>
          <a:p>
            <a:pPr>
              <a:defRPr/>
            </a:pPr>
            <a:r>
              <a:rPr lang="vi-VN" dirty="0" smtClean="0"/>
              <a:t>Kod Slavena su stabla bila posvećena pojedinim bogovima: hrast Perunu, jasen Svantevidu (Svetovidu, Sutvidu), lipa boginji Vidi, a breza bogu žetve Potrimbi. </a:t>
            </a:r>
            <a:endParaRPr lang="hr-H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614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27075" y="1600200"/>
            <a:ext cx="3498850" cy="4525963"/>
          </a:xfr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52800" cy="868362"/>
          </a:xfrm>
        </p:spPr>
        <p:txBody>
          <a:bodyPr/>
          <a:lstStyle/>
          <a:p>
            <a:pPr eaLnBrk="1" hangingPunct="1"/>
            <a:r>
              <a:rPr lang="hr-HR" smtClean="0"/>
              <a:t>POSTANAK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810000" y="1447800"/>
            <a:ext cx="4876800" cy="3733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vi-VN" sz="2400" dirty="0" smtClean="0">
                <a:latin typeface="+mj-lt"/>
              </a:rPr>
              <a:t>Legenda kaže da je </a:t>
            </a:r>
            <a:r>
              <a:rPr lang="vi-VN" sz="2400" b="1" dirty="0" smtClean="0">
                <a:latin typeface="+mj-lt"/>
              </a:rPr>
              <a:t>Svarog</a:t>
            </a:r>
            <a:r>
              <a:rPr lang="vi-VN" sz="2400" dirty="0" smtClean="0">
                <a:latin typeface="+mj-lt"/>
              </a:rPr>
              <a:t> </a:t>
            </a:r>
            <a:r>
              <a:rPr lang="hr-HR" sz="2400" dirty="0" smtClean="0">
                <a:latin typeface="+mj-lt"/>
              </a:rPr>
              <a:t> (</a:t>
            </a:r>
            <a:r>
              <a:rPr lang="vi-VN" sz="2400" dirty="0" smtClean="0">
                <a:latin typeface="+mj-lt"/>
              </a:rPr>
              <a:t>bog </a:t>
            </a:r>
            <a:r>
              <a:rPr lang="vi-VN" sz="2400" b="1" dirty="0" smtClean="0">
                <a:latin typeface="+mj-lt"/>
              </a:rPr>
              <a:t>vatre, kovanja i neba</a:t>
            </a:r>
            <a:r>
              <a:rPr lang="hr-HR" sz="2400" b="1" dirty="0" smtClean="0">
                <a:latin typeface="+mj-lt"/>
              </a:rPr>
              <a:t>)</a:t>
            </a:r>
            <a:r>
              <a:rPr lang="vi-VN" sz="2400" dirty="0" smtClean="0">
                <a:latin typeface="+mj-lt"/>
              </a:rPr>
              <a:t> plutao na moru, zarobljen u jaj</a:t>
            </a:r>
            <a:r>
              <a:rPr lang="hr-HR" sz="2400" dirty="0" smtClean="0">
                <a:latin typeface="+mj-lt"/>
              </a:rPr>
              <a:t>etu</a:t>
            </a:r>
            <a:r>
              <a:rPr lang="vi-VN" sz="2400" dirty="0" smtClean="0">
                <a:latin typeface="+mj-lt"/>
              </a:rPr>
              <a:t>, </a:t>
            </a:r>
            <a:r>
              <a:rPr lang="hr-HR" sz="2400" dirty="0" smtClean="0">
                <a:latin typeface="+mj-lt"/>
              </a:rPr>
              <a:t>u</a:t>
            </a:r>
            <a:r>
              <a:rPr lang="vi-VN" sz="2400" dirty="0" smtClean="0">
                <a:latin typeface="+mj-lt"/>
              </a:rPr>
              <a:t> </a:t>
            </a:r>
            <a:r>
              <a:rPr lang="vi-VN" sz="2400" dirty="0" smtClean="0">
                <a:latin typeface="+mj-lt"/>
              </a:rPr>
              <a:t>vrijeme kada je svijet bio mlad. </a:t>
            </a:r>
            <a:endParaRPr lang="hr-HR" sz="2400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vi-VN" sz="2400" dirty="0" smtClean="0">
                <a:latin typeface="+mj-lt"/>
              </a:rPr>
              <a:t>Kada </a:t>
            </a:r>
            <a:r>
              <a:rPr lang="vi-VN" sz="2400" dirty="0" smtClean="0">
                <a:latin typeface="+mj-lt"/>
              </a:rPr>
              <a:t>se izlegao iz jaj</a:t>
            </a:r>
            <a:r>
              <a:rPr lang="hr-HR" sz="2400" dirty="0" smtClean="0">
                <a:latin typeface="+mj-lt"/>
              </a:rPr>
              <a:t>eta,</a:t>
            </a:r>
            <a:r>
              <a:rPr lang="vi-VN" sz="2400" dirty="0" smtClean="0">
                <a:latin typeface="+mj-lt"/>
              </a:rPr>
              <a:t> vidio je prazan svijet i tada je počeo stvarati kopno, biljke i životinje. </a:t>
            </a:r>
            <a:endParaRPr lang="hr-HR" sz="2400" dirty="0" smtClean="0">
              <a:latin typeface="+mj-lt"/>
            </a:endParaRPr>
          </a:p>
        </p:txBody>
      </p:sp>
      <p:pic>
        <p:nvPicPr>
          <p:cNvPr id="819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" y="1066800"/>
            <a:ext cx="2857500" cy="5472113"/>
          </a:xfr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hr-HR" dirty="0" smtClean="0"/>
              <a:t>SVAROG</a:t>
            </a:r>
            <a:endParaRPr lang="en-US" dirty="0"/>
          </a:p>
        </p:txBody>
      </p:sp>
      <p:sp>
        <p:nvSpPr>
          <p:cNvPr id="9219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066800"/>
            <a:ext cx="4419600" cy="54102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vi-VN" sz="2400" dirty="0" smtClean="0">
                <a:latin typeface="+mj-lt"/>
              </a:rPr>
              <a:t>Vidjevši kako životinje zajedno žive i on je zaželio imati nekoga pa si je napravio ženu. </a:t>
            </a:r>
            <a:endParaRPr lang="hr-HR" sz="2400" dirty="0" smtClean="0">
              <a:latin typeface="+mj-lt"/>
            </a:endParaRPr>
          </a:p>
          <a:p>
            <a:pPr eaLnBrk="1" hangingPunct="1">
              <a:buFont typeface="Arial" charset="0"/>
              <a:buNone/>
            </a:pPr>
            <a:r>
              <a:rPr lang="hr-HR" sz="2400" dirty="0" smtClean="0">
                <a:latin typeface="+mj-lt"/>
              </a:rPr>
              <a:t>I</a:t>
            </a:r>
            <a:r>
              <a:rPr lang="vi-VN" sz="2400" dirty="0" smtClean="0">
                <a:latin typeface="+mj-lt"/>
              </a:rPr>
              <a:t>z hrasta </a:t>
            </a:r>
            <a:r>
              <a:rPr lang="hr-HR" sz="2400" dirty="0" smtClean="0">
                <a:latin typeface="+mj-lt"/>
              </a:rPr>
              <a:t>je </a:t>
            </a:r>
            <a:r>
              <a:rPr lang="vi-VN" sz="2400" dirty="0" smtClean="0">
                <a:latin typeface="+mj-lt"/>
              </a:rPr>
              <a:t>napravio muškarca i svojim dahom mu dao život, a njegova žena je iz lipe napravila ženu i također joj udahnula život. Tako su nastali prvi ljudi. </a:t>
            </a:r>
            <a:endParaRPr lang="hr-HR" sz="2400" dirty="0" smtClean="0">
              <a:latin typeface="+mj-lt"/>
            </a:endParaRPr>
          </a:p>
          <a:p>
            <a:pPr eaLnBrk="1" hangingPunct="1">
              <a:buFont typeface="Arial" charset="0"/>
              <a:buNone/>
            </a:pPr>
            <a:r>
              <a:rPr lang="vi-VN" sz="2400" dirty="0" smtClean="0">
                <a:latin typeface="+mj-lt"/>
              </a:rPr>
              <a:t>Druga legenda kaže da je Svarog iskovao sunce i stavio ga na nebo.</a:t>
            </a:r>
            <a:endParaRPr lang="en-US" sz="2400" dirty="0" smtClean="0">
              <a:latin typeface="+mj-lt"/>
            </a:endParaRPr>
          </a:p>
          <a:p>
            <a:pPr eaLnBrk="1" hangingPunct="1"/>
            <a:endParaRPr lang="en-US" sz="2400" dirty="0" smtClean="0"/>
          </a:p>
        </p:txBody>
      </p:sp>
      <p:pic>
        <p:nvPicPr>
          <p:cNvPr id="922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09600" y="1447800"/>
            <a:ext cx="3268663" cy="4967288"/>
          </a:xfr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smtClean="0"/>
              <a:t>MORANA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04800"/>
            <a:ext cx="4038600" cy="5821363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hr-HR" sz="2000" dirty="0" smtClean="0"/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božica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zime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smrti</a:t>
            </a:r>
            <a:endParaRPr lang="hr-HR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Pojavljuje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se u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obliku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lijepe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djevojke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sv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jetle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puti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crne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vučje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očnjake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Stari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Slaveni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vjerovali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zimske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nepogode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studen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snijeg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led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smrt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dolaze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Morane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prozvali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boginjom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smrti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ljudskog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životinjskog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biljnog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svijeta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hr-HR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10163" y="1600200"/>
            <a:ext cx="3114675" cy="4525963"/>
          </a:xfr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r-Latn-CS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No </a:t>
            </a:r>
            <a:r>
              <a:rPr lang="en-US" dirty="0" err="1" smtClean="0"/>
              <a:t>ona</a:t>
            </a:r>
            <a:r>
              <a:rPr lang="en-US" dirty="0" smtClean="0"/>
              <a:t> </a:t>
            </a:r>
            <a:r>
              <a:rPr lang="en-US" dirty="0" err="1" smtClean="0"/>
              <a:t>nije</a:t>
            </a:r>
            <a:r>
              <a:rPr lang="en-US" dirty="0" smtClean="0"/>
              <a:t> </a:t>
            </a:r>
            <a:r>
              <a:rPr lang="en-US" dirty="0" err="1" smtClean="0"/>
              <a:t>vječno</a:t>
            </a:r>
            <a:r>
              <a:rPr lang="en-US" dirty="0" smtClean="0"/>
              <a:t> </a:t>
            </a:r>
            <a:r>
              <a:rPr lang="en-US" dirty="0" err="1" smtClean="0"/>
              <a:t>ostala</a:t>
            </a:r>
            <a:r>
              <a:rPr lang="en-US" dirty="0" smtClean="0"/>
              <a:t> </a:t>
            </a:r>
            <a:r>
              <a:rPr lang="en-US" dirty="0" err="1" smtClean="0"/>
              <a:t>lijepa</a:t>
            </a:r>
            <a:r>
              <a:rPr lang="en-US" dirty="0" smtClean="0"/>
              <a:t>. </a:t>
            </a:r>
            <a:r>
              <a:rPr lang="en-US" dirty="0" err="1" smtClean="0"/>
              <a:t>Prije</a:t>
            </a:r>
            <a:r>
              <a:rPr lang="en-US" dirty="0" smtClean="0"/>
              <a:t> </a:t>
            </a:r>
            <a:r>
              <a:rPr lang="en-US" dirty="0" err="1" smtClean="0"/>
              <a:t>nastanka</a:t>
            </a:r>
            <a:r>
              <a:rPr lang="en-US" dirty="0" smtClean="0"/>
              <a:t> </a:t>
            </a:r>
            <a:r>
              <a:rPr lang="en-US" dirty="0" err="1" smtClean="0"/>
              <a:t>ljudi</a:t>
            </a:r>
            <a:r>
              <a:rPr lang="en-US" dirty="0" smtClean="0"/>
              <a:t> </a:t>
            </a:r>
            <a:r>
              <a:rPr lang="en-US" dirty="0" err="1" smtClean="0"/>
              <a:t>ona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hr-HR" dirty="0" smtClean="0"/>
              <a:t>C</a:t>
            </a:r>
            <a:r>
              <a:rPr lang="en-US" dirty="0" err="1" smtClean="0"/>
              <a:t>rni</a:t>
            </a:r>
            <a:r>
              <a:rPr lang="en-US" dirty="0" smtClean="0"/>
              <a:t> bog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vladali</a:t>
            </a:r>
            <a:r>
              <a:rPr lang="en-US" dirty="0" smtClean="0"/>
              <a:t> </a:t>
            </a:r>
            <a:r>
              <a:rPr lang="en-US" dirty="0" err="1" smtClean="0"/>
              <a:t>sv</a:t>
            </a:r>
            <a:r>
              <a:rPr lang="hr-HR" dirty="0" smtClean="0"/>
              <a:t>i</a:t>
            </a:r>
            <a:r>
              <a:rPr lang="en-US" dirty="0" err="1" smtClean="0"/>
              <a:t>jetom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Morana</a:t>
            </a:r>
            <a:r>
              <a:rPr lang="en-US" dirty="0" smtClean="0"/>
              <a:t> je </a:t>
            </a:r>
            <a:r>
              <a:rPr lang="en-US" dirty="0" err="1" smtClean="0"/>
              <a:t>zaledila</a:t>
            </a:r>
            <a:r>
              <a:rPr lang="en-US" dirty="0" smtClean="0"/>
              <a:t> </a:t>
            </a:r>
            <a:r>
              <a:rPr lang="en-US" dirty="0" err="1" smtClean="0"/>
              <a:t>cijeli</a:t>
            </a:r>
            <a:r>
              <a:rPr lang="en-US" dirty="0" smtClean="0"/>
              <a:t> </a:t>
            </a:r>
            <a:r>
              <a:rPr lang="en-US" dirty="0" err="1" smtClean="0"/>
              <a:t>svijet</a:t>
            </a:r>
            <a:r>
              <a:rPr lang="hr-HR" dirty="0" smtClean="0"/>
              <a:t>.</a:t>
            </a:r>
            <a:r>
              <a:rPr lang="en-US" dirty="0" smtClean="0"/>
              <a:t> </a:t>
            </a:r>
            <a:endParaRPr lang="hr-H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Ra</a:t>
            </a:r>
            <a:r>
              <a:rPr lang="hr-HR" dirty="0" smtClean="0"/>
              <a:t>z</a:t>
            </a:r>
            <a:r>
              <a:rPr lang="en-US" dirty="0" err="1" smtClean="0"/>
              <a:t>lju</a:t>
            </a:r>
            <a:r>
              <a:rPr lang="hr-HR" dirty="0" smtClean="0"/>
              <a:t>ć</a:t>
            </a:r>
            <a:r>
              <a:rPr lang="en-US" dirty="0" smtClean="0"/>
              <a:t>en</a:t>
            </a:r>
            <a:r>
              <a:rPr lang="hr-HR" dirty="0" smtClean="0"/>
              <a:t> </a:t>
            </a:r>
            <a:r>
              <a:rPr lang="en-US" dirty="0" smtClean="0"/>
              <a:t> </a:t>
            </a:r>
            <a:r>
              <a:rPr lang="hr-HR" dirty="0" smtClean="0"/>
              <a:t>zbog </a:t>
            </a:r>
            <a:r>
              <a:rPr lang="en-US" dirty="0" smtClean="0"/>
              <a:t> tog </a:t>
            </a:r>
            <a:r>
              <a:rPr lang="en-US" dirty="0" err="1" smtClean="0"/>
              <a:t>čina</a:t>
            </a:r>
            <a:r>
              <a:rPr lang="hr-HR" dirty="0" smtClean="0"/>
              <a:t>, </a:t>
            </a:r>
            <a:r>
              <a:rPr lang="en-US" dirty="0" smtClean="0"/>
              <a:t> </a:t>
            </a:r>
            <a:r>
              <a:rPr lang="en-US" dirty="0" err="1" smtClean="0"/>
              <a:t>crni</a:t>
            </a:r>
            <a:r>
              <a:rPr lang="en-US" dirty="0" smtClean="0"/>
              <a:t> bog </a:t>
            </a:r>
            <a:r>
              <a:rPr lang="en-US" dirty="0" err="1" smtClean="0"/>
              <a:t>ju</a:t>
            </a:r>
            <a:r>
              <a:rPr lang="en-US" dirty="0" smtClean="0"/>
              <a:t> je </a:t>
            </a:r>
            <a:r>
              <a:rPr lang="en-US" dirty="0" err="1" smtClean="0"/>
              <a:t>protjerao</a:t>
            </a:r>
            <a:r>
              <a:rPr lang="en-US" dirty="0" smtClean="0"/>
              <a:t> u </a:t>
            </a:r>
            <a:r>
              <a:rPr lang="en-US" dirty="0" err="1" smtClean="0"/>
              <a:t>Nav</a:t>
            </a:r>
            <a:r>
              <a:rPr lang="en-US" dirty="0" smtClean="0"/>
              <a:t> (</a:t>
            </a:r>
            <a:r>
              <a:rPr lang="en-US" dirty="0" err="1" smtClean="0"/>
              <a:t>podzemni</a:t>
            </a:r>
            <a:r>
              <a:rPr lang="en-US" dirty="0" smtClean="0"/>
              <a:t> </a:t>
            </a:r>
            <a:r>
              <a:rPr lang="en-US" dirty="0" err="1" smtClean="0"/>
              <a:t>svijet</a:t>
            </a:r>
            <a:r>
              <a:rPr lang="en-US" dirty="0" smtClean="0"/>
              <a:t>). Tada se </a:t>
            </a:r>
            <a:r>
              <a:rPr lang="en-US" dirty="0" err="1" smtClean="0"/>
              <a:t>Morana</a:t>
            </a:r>
            <a:r>
              <a:rPr lang="en-US" dirty="0" smtClean="0"/>
              <a:t> </a:t>
            </a:r>
            <a:r>
              <a:rPr lang="en-US" dirty="0" err="1" smtClean="0"/>
              <a:t>pretvorila</a:t>
            </a:r>
            <a:r>
              <a:rPr lang="en-US" dirty="0" smtClean="0"/>
              <a:t> u </a:t>
            </a:r>
            <a:r>
              <a:rPr lang="en-US" dirty="0" err="1" smtClean="0"/>
              <a:t>ružnu</a:t>
            </a:r>
            <a:r>
              <a:rPr lang="en-US" dirty="0" smtClean="0"/>
              <a:t> </a:t>
            </a:r>
            <a:r>
              <a:rPr lang="en-US" dirty="0" err="1" smtClean="0"/>
              <a:t>vješticu</a:t>
            </a:r>
            <a:r>
              <a:rPr lang="en-US" dirty="0" smtClean="0"/>
              <a:t> </a:t>
            </a:r>
            <a:r>
              <a:rPr lang="en-US" dirty="0" err="1" smtClean="0"/>
              <a:t>koja</a:t>
            </a:r>
            <a:r>
              <a:rPr lang="en-US" dirty="0" smtClean="0"/>
              <a:t> </a:t>
            </a:r>
            <a:r>
              <a:rPr lang="en-US" dirty="0" err="1" smtClean="0"/>
              <a:t>vlada</a:t>
            </a:r>
            <a:r>
              <a:rPr lang="en-US" dirty="0" smtClean="0"/>
              <a:t> </a:t>
            </a:r>
            <a:r>
              <a:rPr lang="en-US" dirty="0" err="1" smtClean="0"/>
              <a:t>podzemljem</a:t>
            </a:r>
            <a:r>
              <a:rPr lang="en-US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1126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0" y="1905000"/>
            <a:ext cx="3060700" cy="3060700"/>
          </a:xfr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vi-VN" dirty="0" smtClean="0"/>
              <a:t>SVEVID</a:t>
            </a:r>
            <a:r>
              <a:rPr lang="hr-HR" dirty="0" smtClean="0"/>
              <a:t> </a:t>
            </a:r>
            <a:r>
              <a:rPr lang="hr-HR" dirty="0" smtClean="0"/>
              <a:t>(</a:t>
            </a:r>
            <a:r>
              <a:rPr lang="vi-VN" dirty="0" smtClean="0"/>
              <a:t>SVANTEVID</a:t>
            </a:r>
            <a:r>
              <a:rPr lang="hr-HR" dirty="0" smtClean="0"/>
              <a:t>)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vi-VN" dirty="0" smtClean="0"/>
              <a:t>povezivan je s ratovima i proricanjem. </a:t>
            </a:r>
            <a:endParaRPr lang="hr-H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vi-VN" dirty="0" smtClean="0"/>
              <a:t>Opisivan je kao četveroglavi bog čije su dvije glave gledale naprijed, a dvije natrag. Ovako udruženih glava, on može obuhvatiti pogledom sve strane svijeta (Svevid). </a:t>
            </a:r>
            <a:endParaRPr lang="hr-H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vi-VN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vi-VN" dirty="0" smtClean="0"/>
          </a:p>
        </p:txBody>
      </p:sp>
      <p:pic>
        <p:nvPicPr>
          <p:cNvPr id="1229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357813" y="1909763"/>
            <a:ext cx="2619375" cy="3905250"/>
          </a:xfr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533400"/>
            <a:ext cx="4876800" cy="55927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vi-VN" dirty="0" smtClean="0">
                <a:latin typeface="+mj-lt"/>
              </a:rPr>
              <a:t>Vjerovalo se da </a:t>
            </a:r>
            <a:r>
              <a:rPr lang="vi-VN" dirty="0" smtClean="0">
                <a:latin typeface="+mj-lt"/>
              </a:rPr>
              <a:t>Sv</a:t>
            </a:r>
            <a:r>
              <a:rPr lang="hr-HR" dirty="0" smtClean="0">
                <a:latin typeface="+mj-lt"/>
              </a:rPr>
              <a:t>e</a:t>
            </a:r>
            <a:r>
              <a:rPr lang="vi-VN" dirty="0" smtClean="0">
                <a:latin typeface="+mj-lt"/>
              </a:rPr>
              <a:t>vid ratuje protiv neprijatelja jašući na </a:t>
            </a:r>
            <a:r>
              <a:rPr lang="hr-HR" dirty="0" smtClean="0">
                <a:latin typeface="+mj-lt"/>
              </a:rPr>
              <a:t>s</a:t>
            </a:r>
            <a:r>
              <a:rPr lang="vi-VN" dirty="0" smtClean="0">
                <a:latin typeface="+mj-lt"/>
              </a:rPr>
              <a:t>vom konju. Isti konj služio je i za gatanje. </a:t>
            </a:r>
            <a:r>
              <a:rPr lang="vi-VN" dirty="0" smtClean="0">
                <a:latin typeface="+mj-lt"/>
              </a:rPr>
              <a:t>O </a:t>
            </a:r>
            <a:r>
              <a:rPr lang="vi-VN" dirty="0" smtClean="0">
                <a:latin typeface="+mj-lt"/>
              </a:rPr>
              <a:t>Svevidu </a:t>
            </a:r>
            <a:r>
              <a:rPr lang="vi-VN" dirty="0" smtClean="0">
                <a:latin typeface="+mj-lt"/>
              </a:rPr>
              <a:t>su ovisili uspjesi ratnih pohoda, trgovačkih putovanja, bogatstvo žetve. U isto vrijeme on je držao jedan luk ili mač, kao simbol rata, i rog za piće. </a:t>
            </a:r>
            <a:r>
              <a:rPr lang="vi-VN" dirty="0" smtClean="0">
                <a:latin typeface="+mj-lt"/>
              </a:rPr>
              <a:t>Svevidu </a:t>
            </a:r>
            <a:r>
              <a:rPr lang="vi-VN" dirty="0" smtClean="0">
                <a:latin typeface="+mj-lt"/>
              </a:rPr>
              <a:t>su prinošene životinjske žrtve. </a:t>
            </a:r>
            <a:endParaRPr lang="vi-VN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 rot="328540">
            <a:off x="5562600" y="1828800"/>
            <a:ext cx="2693988" cy="3959225"/>
          </a:xfr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vi-VN" smtClean="0"/>
              <a:t>PERUN</a:t>
            </a:r>
            <a:endParaRPr lang="en-US" smtClean="0"/>
          </a:p>
        </p:txBody>
      </p:sp>
      <p:sp>
        <p:nvSpPr>
          <p:cNvPr id="1433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vi-VN" smtClean="0"/>
              <a:t>Bog grmljavine i groma </a:t>
            </a:r>
            <a:endParaRPr lang="hr-HR" smtClean="0"/>
          </a:p>
          <a:p>
            <a:pPr eaLnBrk="1" hangingPunct="1">
              <a:buFont typeface="Arial" charset="0"/>
              <a:buNone/>
            </a:pPr>
            <a:r>
              <a:rPr lang="vi-VN" smtClean="0"/>
              <a:t>Bog Perun često je prikazivan kao ljudsko biće sa srebrnom glavom i zlatnim brkovima. </a:t>
            </a:r>
            <a:endParaRPr lang="hr-HR" smtClean="0"/>
          </a:p>
          <a:p>
            <a:pPr eaLnBrk="1" hangingPunct="1">
              <a:buFont typeface="Arial" charset="0"/>
              <a:buNone/>
            </a:pPr>
            <a:r>
              <a:rPr lang="vi-VN" smtClean="0"/>
              <a:t>Najmoćniji slavenski bog. </a:t>
            </a:r>
          </a:p>
          <a:p>
            <a:pPr eaLnBrk="1" hangingPunct="1"/>
            <a:endParaRPr lang="vi-VN" smtClean="0"/>
          </a:p>
          <a:p>
            <a:pPr eaLnBrk="1" hangingPunct="1"/>
            <a:endParaRPr lang="en-US" smtClean="0"/>
          </a:p>
        </p:txBody>
      </p:sp>
      <p:pic>
        <p:nvPicPr>
          <p:cNvPr id="1434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0" y="1868488"/>
            <a:ext cx="2667000" cy="3990975"/>
          </a:xfr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1103</Words>
  <Application>Microsoft Office PowerPoint</Application>
  <PresentationFormat>On-screen Show (4:3)</PresentationFormat>
  <Paragraphs>88</Paragraphs>
  <Slides>20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Staroslavenska mitologija</vt:lpstr>
      <vt:lpstr>POSTANAK</vt:lpstr>
      <vt:lpstr>SVAROG</vt:lpstr>
      <vt:lpstr>MORANA</vt:lpstr>
      <vt:lpstr>Slide 6</vt:lpstr>
      <vt:lpstr>SVEVID (SVANTEVID)</vt:lpstr>
      <vt:lpstr>Slide 8</vt:lpstr>
      <vt:lpstr>PERUN</vt:lpstr>
      <vt:lpstr>Slide 10</vt:lpstr>
      <vt:lpstr> MOKOŠ  </vt:lpstr>
      <vt:lpstr>DABOG-DAJBOG</vt:lpstr>
      <vt:lpstr>TRIGLAV, TROGLAV  </vt:lpstr>
      <vt:lpstr> BABA JAGA  </vt:lpstr>
      <vt:lpstr>DOMOVOJ  </vt:lpstr>
      <vt:lpstr>JARILO  </vt:lpstr>
      <vt:lpstr>LADA  </vt:lpstr>
      <vt:lpstr>Slide 18</vt:lpstr>
      <vt:lpstr>PLEMENITO DRVO ILI STABLO SVJETLOSTI 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đurđa</dc:creator>
  <cp:lastModifiedBy>đurđa</cp:lastModifiedBy>
  <cp:revision>1</cp:revision>
  <dcterms:created xsi:type="dcterms:W3CDTF">2006-08-16T00:00:00Z</dcterms:created>
  <dcterms:modified xsi:type="dcterms:W3CDTF">2010-05-14T08:54:38Z</dcterms:modified>
</cp:coreProperties>
</file>